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2" r:id="rId1"/>
  </p:sldMasterIdLst>
  <p:notesMasterIdLst>
    <p:notesMasterId r:id="rId40"/>
  </p:notesMasterIdLst>
  <p:sldIdLst>
    <p:sldId id="256" r:id="rId2"/>
    <p:sldId id="414" r:id="rId3"/>
    <p:sldId id="434" r:id="rId4"/>
    <p:sldId id="458" r:id="rId5"/>
    <p:sldId id="427" r:id="rId6"/>
    <p:sldId id="429" r:id="rId7"/>
    <p:sldId id="430" r:id="rId8"/>
    <p:sldId id="428" r:id="rId9"/>
    <p:sldId id="424" r:id="rId10"/>
    <p:sldId id="389" r:id="rId11"/>
    <p:sldId id="419" r:id="rId12"/>
    <p:sldId id="436" r:id="rId13"/>
    <p:sldId id="415" r:id="rId14"/>
    <p:sldId id="439" r:id="rId15"/>
    <p:sldId id="440" r:id="rId16"/>
    <p:sldId id="457" r:id="rId17"/>
    <p:sldId id="442" r:id="rId18"/>
    <p:sldId id="443" r:id="rId19"/>
    <p:sldId id="460" r:id="rId20"/>
    <p:sldId id="426" r:id="rId21"/>
    <p:sldId id="417" r:id="rId22"/>
    <p:sldId id="431" r:id="rId23"/>
    <p:sldId id="459" r:id="rId24"/>
    <p:sldId id="444" r:id="rId25"/>
    <p:sldId id="445" r:id="rId26"/>
    <p:sldId id="446" r:id="rId27"/>
    <p:sldId id="448" r:id="rId28"/>
    <p:sldId id="451" r:id="rId29"/>
    <p:sldId id="449" r:id="rId30"/>
    <p:sldId id="450" r:id="rId31"/>
    <p:sldId id="452" r:id="rId32"/>
    <p:sldId id="453" r:id="rId33"/>
    <p:sldId id="455" r:id="rId34"/>
    <p:sldId id="454" r:id="rId35"/>
    <p:sldId id="456" r:id="rId36"/>
    <p:sldId id="447" r:id="rId37"/>
    <p:sldId id="418" r:id="rId38"/>
    <p:sldId id="34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4C4C"/>
    <a:srgbClr val="7F7F7F"/>
    <a:srgbClr val="0000FF"/>
    <a:srgbClr val="000194"/>
    <a:srgbClr val="00FF00"/>
    <a:srgbClr val="A50021"/>
    <a:srgbClr val="008000"/>
    <a:srgbClr val="00CC00"/>
    <a:srgbClr val="006DF0"/>
    <a:srgbClr val="00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9"/>
    <p:restoredTop sz="83384" autoAdjust="0"/>
  </p:normalViewPr>
  <p:slideViewPr>
    <p:cSldViewPr snapToGrid="0" snapToObjects="1">
      <p:cViewPr varScale="1">
        <p:scale>
          <a:sx n="87" d="100"/>
          <a:sy n="87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Tracking websites</a:t>
            </a:r>
            <a:endParaRPr lang="en-US" altLang="ko-K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Tracking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1B6-4CF7-BC54-A2938717D64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1B6-4CF7-BC54-A2938717D6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Detected</c:v>
                </c:pt>
                <c:pt idx="1">
                  <c:v>Not detected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24.0</c:v>
                </c:pt>
                <c:pt idx="1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43F-4446-94C0-C2E57A98C4C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Not </a:t>
            </a:r>
            <a:r>
              <a:rPr lang="en-US" altLang="ko-KR" dirty="0" smtClean="0"/>
              <a:t>tracking websites</a:t>
            </a:r>
            <a:endParaRPr lang="en-US" altLang="ko-K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Not tracking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9F-4F29-8316-58FC1BEC4AEF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9F-4F29-8316-58FC1BEC4A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Detected</c:v>
                </c:pt>
                <c:pt idx="1">
                  <c:v>Not detected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5.0</c:v>
                </c:pt>
                <c:pt idx="1">
                  <c:v>36.0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89F-4F29-8316-58FC1BEC4AE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71220-136A-2640-9D86-C3634EA581CE}" type="doc">
      <dgm:prSet loTypeId="urn:microsoft.com/office/officeart/2005/8/layout/chevron1" loCatId="" qsTypeId="urn:microsoft.com/office/officeart/2005/8/quickstyle/simple5" qsCatId="simple" csTypeId="urn:microsoft.com/office/officeart/2005/8/colors/colorful3" csCatId="colorful" phldr="1"/>
      <dgm:spPr/>
    </dgm:pt>
    <dgm:pt modelId="{F60FDCDD-D6CC-064D-97AB-B4DB29D7A731}">
      <dgm:prSet phldrT="[텍스트]" custT="1"/>
      <dgm:spPr/>
      <dgm:t>
        <a:bodyPr/>
        <a:lstStyle/>
        <a:p>
          <a:pPr latinLnBrk="1"/>
          <a:r>
            <a:rPr lang="en-US" altLang="ko-KR" sz="2800" dirty="0"/>
            <a:t>Visit </a:t>
          </a:r>
          <a:r>
            <a:rPr lang="en-US" altLang="ko-KR" sz="2800" dirty="0" smtClean="0"/>
            <a:t>website</a:t>
          </a:r>
        </a:p>
        <a:p>
          <a:pPr latinLnBrk="1"/>
          <a:r>
            <a:rPr lang="en-US" altLang="ko-KR" sz="2800" dirty="0" smtClean="0"/>
            <a:t>Monitor JS execution</a:t>
          </a:r>
          <a:endParaRPr lang="ko-KR" altLang="en-US" sz="2800" dirty="0"/>
        </a:p>
      </dgm:t>
    </dgm:pt>
    <dgm:pt modelId="{95776D2D-A43A-D24E-9C82-9221D14D50FD}" type="parTrans" cxnId="{CF42877D-FE79-AD49-96DF-A454FEA01E9A}">
      <dgm:prSet/>
      <dgm:spPr/>
      <dgm:t>
        <a:bodyPr/>
        <a:lstStyle/>
        <a:p>
          <a:pPr latinLnBrk="1"/>
          <a:endParaRPr lang="ko-KR" altLang="en-US"/>
        </a:p>
      </dgm:t>
    </dgm:pt>
    <dgm:pt modelId="{F5BA190E-A1EC-5F47-9F26-BEF2CC48FCC4}" type="sibTrans" cxnId="{CF42877D-FE79-AD49-96DF-A454FEA01E9A}">
      <dgm:prSet/>
      <dgm:spPr/>
      <dgm:t>
        <a:bodyPr/>
        <a:lstStyle/>
        <a:p>
          <a:pPr latinLnBrk="1"/>
          <a:endParaRPr lang="ko-KR" altLang="en-US"/>
        </a:p>
      </dgm:t>
    </dgm:pt>
    <dgm:pt modelId="{9CCF3699-C81E-0446-95AF-8BAB751E1351}">
      <dgm:prSet phldrT="[텍스트]" custT="1"/>
      <dgm:spPr/>
      <dgm:t>
        <a:bodyPr/>
        <a:lstStyle/>
        <a:p>
          <a:pPr latinLnBrk="1"/>
          <a:r>
            <a:rPr lang="en-US" altLang="ko-KR" sz="2800" dirty="0" smtClean="0"/>
            <a:t>Provide interactive web service</a:t>
          </a:r>
          <a:endParaRPr lang="ko-KR" altLang="en-US" sz="2800" dirty="0"/>
        </a:p>
      </dgm:t>
    </dgm:pt>
    <dgm:pt modelId="{E2C38F22-31D0-9941-B067-073FAFB40339}" type="parTrans" cxnId="{FD7874C4-44F6-1249-BB92-4ABC00B69E28}">
      <dgm:prSet/>
      <dgm:spPr/>
      <dgm:t>
        <a:bodyPr/>
        <a:lstStyle/>
        <a:p>
          <a:pPr latinLnBrk="1"/>
          <a:endParaRPr lang="ko-KR" altLang="en-US"/>
        </a:p>
      </dgm:t>
    </dgm:pt>
    <dgm:pt modelId="{BA1ABC66-5A34-5947-A420-28468B766019}" type="sibTrans" cxnId="{FD7874C4-44F6-1249-BB92-4ABC00B69E28}">
      <dgm:prSet/>
      <dgm:spPr/>
      <dgm:t>
        <a:bodyPr/>
        <a:lstStyle/>
        <a:p>
          <a:pPr latinLnBrk="1"/>
          <a:endParaRPr lang="ko-KR" altLang="en-US"/>
        </a:p>
      </dgm:t>
    </dgm:pt>
    <dgm:pt modelId="{A59C4C2A-80F1-9147-9E51-36F0C92F53C1}">
      <dgm:prSet phldrT="[텍스트]" custT="1"/>
      <dgm:spPr/>
      <dgm:t>
        <a:bodyPr/>
        <a:lstStyle/>
        <a:p>
          <a:pPr latinLnBrk="1"/>
          <a:r>
            <a:rPr lang="en-US" altLang="ko-KR" sz="2800" dirty="0"/>
            <a:t>Prepare execution environment</a:t>
          </a:r>
          <a:endParaRPr lang="ko-KR" altLang="en-US" sz="2800" dirty="0"/>
        </a:p>
      </dgm:t>
    </dgm:pt>
    <dgm:pt modelId="{6F664634-DC3A-B449-A093-92A2517D6ED7}" type="parTrans" cxnId="{228D08A6-DE64-774F-8A19-3F8487FB73DE}">
      <dgm:prSet/>
      <dgm:spPr/>
      <dgm:t>
        <a:bodyPr/>
        <a:lstStyle/>
        <a:p>
          <a:pPr latinLnBrk="1"/>
          <a:endParaRPr lang="ko-KR" altLang="en-US"/>
        </a:p>
      </dgm:t>
    </dgm:pt>
    <dgm:pt modelId="{9054E85A-C1EF-484B-B894-073707889622}" type="sibTrans" cxnId="{228D08A6-DE64-774F-8A19-3F8487FB73DE}">
      <dgm:prSet/>
      <dgm:spPr/>
      <dgm:t>
        <a:bodyPr/>
        <a:lstStyle/>
        <a:p>
          <a:pPr latinLnBrk="1"/>
          <a:endParaRPr lang="ko-KR" altLang="en-US"/>
        </a:p>
      </dgm:t>
    </dgm:pt>
    <dgm:pt modelId="{6686EA2E-6564-2148-B4EA-9C617528F71F}" type="pres">
      <dgm:prSet presAssocID="{95C71220-136A-2640-9D86-C3634EA581CE}" presName="Name0" presStyleCnt="0">
        <dgm:presLayoutVars>
          <dgm:dir/>
          <dgm:animLvl val="lvl"/>
          <dgm:resizeHandles val="exact"/>
        </dgm:presLayoutVars>
      </dgm:prSet>
      <dgm:spPr/>
    </dgm:pt>
    <dgm:pt modelId="{4D0C30DA-CE10-4C49-B924-5FBA9F1DD6AC}" type="pres">
      <dgm:prSet presAssocID="{A59C4C2A-80F1-9147-9E51-36F0C92F53C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0458BC-08F1-9B48-BA6B-E89EFF1B684D}" type="pres">
      <dgm:prSet presAssocID="{9054E85A-C1EF-484B-B894-073707889622}" presName="parTxOnlySpace" presStyleCnt="0"/>
      <dgm:spPr/>
    </dgm:pt>
    <dgm:pt modelId="{EC436736-142C-6C44-AAB1-A3BCC1ECC32C}" type="pres">
      <dgm:prSet presAssocID="{F60FDCDD-D6CC-064D-97AB-B4DB29D7A73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819782-F283-DD43-9E44-2FBC4437F10D}" type="pres">
      <dgm:prSet presAssocID="{F5BA190E-A1EC-5F47-9F26-BEF2CC48FCC4}" presName="parTxOnlySpace" presStyleCnt="0"/>
      <dgm:spPr/>
    </dgm:pt>
    <dgm:pt modelId="{BF022BDB-7588-1C48-8348-0C6506523EC1}" type="pres">
      <dgm:prSet presAssocID="{9CCF3699-C81E-0446-95AF-8BAB751E13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B04DD3C-6F2E-644A-BF02-CF8D4ECECEB5}" type="presOf" srcId="{9CCF3699-C81E-0446-95AF-8BAB751E1351}" destId="{BF022BDB-7588-1C48-8348-0C6506523EC1}" srcOrd="0" destOrd="0" presId="urn:microsoft.com/office/officeart/2005/8/layout/chevron1"/>
    <dgm:cxn modelId="{E8B62790-2393-1747-98CA-9D0419C8C46D}" type="presOf" srcId="{A59C4C2A-80F1-9147-9E51-36F0C92F53C1}" destId="{4D0C30DA-CE10-4C49-B924-5FBA9F1DD6AC}" srcOrd="0" destOrd="0" presId="urn:microsoft.com/office/officeart/2005/8/layout/chevron1"/>
    <dgm:cxn modelId="{B9AD3802-558D-E849-9D68-0745AD5AAC23}" type="presOf" srcId="{95C71220-136A-2640-9D86-C3634EA581CE}" destId="{6686EA2E-6564-2148-B4EA-9C617528F71F}" srcOrd="0" destOrd="0" presId="urn:microsoft.com/office/officeart/2005/8/layout/chevron1"/>
    <dgm:cxn modelId="{A4B457F3-BEAE-BD42-B3D7-C61B978589E5}" type="presOf" srcId="{F60FDCDD-D6CC-064D-97AB-B4DB29D7A731}" destId="{EC436736-142C-6C44-AAB1-A3BCC1ECC32C}" srcOrd="0" destOrd="0" presId="urn:microsoft.com/office/officeart/2005/8/layout/chevron1"/>
    <dgm:cxn modelId="{CF42877D-FE79-AD49-96DF-A454FEA01E9A}" srcId="{95C71220-136A-2640-9D86-C3634EA581CE}" destId="{F60FDCDD-D6CC-064D-97AB-B4DB29D7A731}" srcOrd="1" destOrd="0" parTransId="{95776D2D-A43A-D24E-9C82-9221D14D50FD}" sibTransId="{F5BA190E-A1EC-5F47-9F26-BEF2CC48FCC4}"/>
    <dgm:cxn modelId="{228D08A6-DE64-774F-8A19-3F8487FB73DE}" srcId="{95C71220-136A-2640-9D86-C3634EA581CE}" destId="{A59C4C2A-80F1-9147-9E51-36F0C92F53C1}" srcOrd="0" destOrd="0" parTransId="{6F664634-DC3A-B449-A093-92A2517D6ED7}" sibTransId="{9054E85A-C1EF-484B-B894-073707889622}"/>
    <dgm:cxn modelId="{FD7874C4-44F6-1249-BB92-4ABC00B69E28}" srcId="{95C71220-136A-2640-9D86-C3634EA581CE}" destId="{9CCF3699-C81E-0446-95AF-8BAB751E1351}" srcOrd="2" destOrd="0" parTransId="{E2C38F22-31D0-9941-B067-073FAFB40339}" sibTransId="{BA1ABC66-5A34-5947-A420-28468B766019}"/>
    <dgm:cxn modelId="{7BA826F1-0002-4D4F-8D37-790A77EA389B}" type="presParOf" srcId="{6686EA2E-6564-2148-B4EA-9C617528F71F}" destId="{4D0C30DA-CE10-4C49-B924-5FBA9F1DD6AC}" srcOrd="0" destOrd="0" presId="urn:microsoft.com/office/officeart/2005/8/layout/chevron1"/>
    <dgm:cxn modelId="{39C40EA4-4FA1-094E-B147-AE60F613E2AA}" type="presParOf" srcId="{6686EA2E-6564-2148-B4EA-9C617528F71F}" destId="{CF0458BC-08F1-9B48-BA6B-E89EFF1B684D}" srcOrd="1" destOrd="0" presId="urn:microsoft.com/office/officeart/2005/8/layout/chevron1"/>
    <dgm:cxn modelId="{399A5228-20BD-9648-A63B-ECA0B381F738}" type="presParOf" srcId="{6686EA2E-6564-2148-B4EA-9C617528F71F}" destId="{EC436736-142C-6C44-AAB1-A3BCC1ECC32C}" srcOrd="2" destOrd="0" presId="urn:microsoft.com/office/officeart/2005/8/layout/chevron1"/>
    <dgm:cxn modelId="{086930F7-9B02-C646-B025-262B2E1E7768}" type="presParOf" srcId="{6686EA2E-6564-2148-B4EA-9C617528F71F}" destId="{1C819782-F283-DD43-9E44-2FBC4437F10D}" srcOrd="3" destOrd="0" presId="urn:microsoft.com/office/officeart/2005/8/layout/chevron1"/>
    <dgm:cxn modelId="{ED1627C8-71E6-354B-86FE-9F99E401C888}" type="presParOf" srcId="{6686EA2E-6564-2148-B4EA-9C617528F71F}" destId="{BF022BDB-7588-1C48-8348-0C6506523EC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C30DA-CE10-4C49-B924-5FBA9F1DD6AC}">
      <dsp:nvSpPr>
        <dsp:cNvPr id="0" name=""/>
        <dsp:cNvSpPr/>
      </dsp:nvSpPr>
      <dsp:spPr>
        <a:xfrm>
          <a:off x="2948" y="1178580"/>
          <a:ext cx="3592621" cy="143704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/>
            <a:t>Prepare execution environment</a:t>
          </a:r>
          <a:endParaRPr lang="ko-KR" altLang="en-US" sz="2800" kern="1200" dirty="0"/>
        </a:p>
      </dsp:txBody>
      <dsp:txXfrm>
        <a:off x="721472" y="1178580"/>
        <a:ext cx="2155573" cy="1437048"/>
      </dsp:txXfrm>
    </dsp:sp>
    <dsp:sp modelId="{EC436736-142C-6C44-AAB1-A3BCC1ECC32C}">
      <dsp:nvSpPr>
        <dsp:cNvPr id="0" name=""/>
        <dsp:cNvSpPr/>
      </dsp:nvSpPr>
      <dsp:spPr>
        <a:xfrm>
          <a:off x="3236308" y="1178580"/>
          <a:ext cx="3592621" cy="1437048"/>
        </a:xfrm>
        <a:prstGeom prst="chevron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/>
            <a:t>Visit </a:t>
          </a:r>
          <a:r>
            <a:rPr lang="en-US" altLang="ko-KR" sz="2800" kern="1200" dirty="0" smtClean="0"/>
            <a:t>website</a:t>
          </a:r>
        </a:p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Monitor JS execution</a:t>
          </a:r>
          <a:endParaRPr lang="ko-KR" altLang="en-US" sz="2800" kern="1200" dirty="0"/>
        </a:p>
      </dsp:txBody>
      <dsp:txXfrm>
        <a:off x="3954832" y="1178580"/>
        <a:ext cx="2155573" cy="1437048"/>
      </dsp:txXfrm>
    </dsp:sp>
    <dsp:sp modelId="{BF022BDB-7588-1C48-8348-0C6506523EC1}">
      <dsp:nvSpPr>
        <dsp:cNvPr id="0" name=""/>
        <dsp:cNvSpPr/>
      </dsp:nvSpPr>
      <dsp:spPr>
        <a:xfrm>
          <a:off x="6469667" y="1178580"/>
          <a:ext cx="3592621" cy="1437048"/>
        </a:xfrm>
        <a:prstGeom prst="chevron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Provide interactive web service</a:t>
          </a:r>
          <a:endParaRPr lang="ko-KR" altLang="en-US" sz="2800" kern="1200" dirty="0"/>
        </a:p>
      </dsp:txBody>
      <dsp:txXfrm>
        <a:off x="7188191" y="1178580"/>
        <a:ext cx="2155573" cy="1437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386CE-2360-F44C-B79E-27D4C661D8FB}" type="datetimeFigureOut">
              <a:rPr kumimoji="1" lang="ko-KR" altLang="en-US" smtClean="0"/>
              <a:t>2018. 11. 30.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49236-F655-F549-9704-E7FEA5B010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521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18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14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837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436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8288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10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8830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3902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533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</a:t>
            </a:r>
            <a:r>
              <a:rPr kumimoji="1" lang="en-US" altLang="ko-KR" baseline="0" dirty="0"/>
              <a:t> end of our presentation and thank you for listening. (</a:t>
            </a:r>
            <a:r>
              <a:rPr kumimoji="1" lang="mr-IN" altLang="ko-KR" baseline="0" dirty="0"/>
              <a:t>…</a:t>
            </a:r>
            <a:r>
              <a:rPr kumimoji="1" lang="en-US" altLang="ko-KR" baseline="0" dirty="0"/>
              <a:t>3 second) Is there any questions to ask?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07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58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9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554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858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590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216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8616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49236-F655-F549-9704-E7FEA5B0101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920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828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190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499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244"/>
            <a:ext cx="10515600" cy="867076"/>
          </a:xfrm>
        </p:spPr>
        <p:txBody>
          <a:bodyPr/>
          <a:lstStyle>
            <a:lvl1pPr algn="ctr">
              <a:defRPr sz="40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5736000" y="1223319"/>
            <a:ext cx="72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80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482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198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466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0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10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871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98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6BB365-172A-FB4E-82FE-730D0D08657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98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bspector.goatskin.kr:31313/" TargetMode="External"/><Relationship Id="rId3" Type="http://schemas.openxmlformats.org/officeDocument/2006/relationships/hyperlink" Target="http://cheatsheet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makeawebsitehub.com/wp-content/uploads/2016/04/social_med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42" y="0"/>
            <a:ext cx="1027215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523875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F5FE749F-72BE-A94E-9A91-AE4DD95D9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14053"/>
              </p:ext>
            </p:extLst>
          </p:nvPr>
        </p:nvGraphicFramePr>
        <p:xfrm>
          <a:off x="542791" y="4097092"/>
          <a:ext cx="3659932" cy="1341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7142">
                  <a:extLst>
                    <a:ext uri="{9D8B030D-6E8A-4147-A177-3AD203B41FA5}">
                      <a16:colId xmlns:a16="http://schemas.microsoft.com/office/drawing/2014/main" xmlns="" val="2352199716"/>
                    </a:ext>
                  </a:extLst>
                </a:gridCol>
                <a:gridCol w="2312790">
                  <a:extLst>
                    <a:ext uri="{9D8B030D-6E8A-4147-A177-3AD203B41FA5}">
                      <a16:colId xmlns:a16="http://schemas.microsoft.com/office/drawing/2014/main" xmlns="" val="3412528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/>
                        <a:t>20160655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Minyeop</a:t>
                      </a:r>
                      <a:r>
                        <a:rPr lang="en-US" altLang="ko-KR" sz="2000" dirty="0"/>
                        <a:t> Choi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4107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/>
                        <a:t>20150078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Gyeongwon</a:t>
                      </a:r>
                      <a:r>
                        <a:rPr lang="en-US" altLang="ko-KR" sz="2000" dirty="0"/>
                        <a:t> Kim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92178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/>
                        <a:t>20150349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Jihee</a:t>
                      </a:r>
                      <a:r>
                        <a:rPr lang="en-US" altLang="ko-KR" sz="2000" dirty="0"/>
                        <a:t> Park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31406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/>
                        <a:t>Advisor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80000"/>
                        </a:lnSpc>
                      </a:pPr>
                      <a:r>
                        <a:rPr lang="en-US" altLang="ko-KR" sz="2000" dirty="0" err="1"/>
                        <a:t>Sooel</a:t>
                      </a:r>
                      <a:r>
                        <a:rPr lang="en-US" altLang="ko-KR" sz="2000" baseline="0" dirty="0"/>
                        <a:t> Son</a:t>
                      </a:r>
                      <a:endParaRPr lang="en-US" altLang="ko-KR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9017989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238750" y="0"/>
            <a:ext cx="695325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2791" y="1296300"/>
            <a:ext cx="43730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err="1"/>
              <a:t>WebSpector</a:t>
            </a:r>
            <a:r>
              <a:rPr lang="en-US" altLang="ko-KR" sz="5000" dirty="0"/>
              <a:t>:</a:t>
            </a:r>
          </a:p>
          <a:p>
            <a:r>
              <a:rPr lang="en-US" altLang="ko-KR" sz="4000" dirty="0"/>
              <a:t>JavaScript Execution Monitor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57225" y="3398706"/>
            <a:ext cx="10287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74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Detailed solution design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38200" y="1273254"/>
            <a:ext cx="10515600" cy="506306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57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 workers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Visit websites </a:t>
            </a:r>
            <a:r>
              <a:rPr lang="en-US" altLang="ko-KR" dirty="0"/>
              <a:t>on possible OS &amp; web browser combinations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D663F62-5F40-F74D-AEBE-1AB9FC3CF980}"/>
              </a:ext>
            </a:extLst>
          </p:cNvPr>
          <p:cNvSpPr/>
          <p:nvPr/>
        </p:nvSpPr>
        <p:spPr>
          <a:xfrm>
            <a:off x="5234688" y="2051425"/>
            <a:ext cx="1615044" cy="11400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WebSpector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00E9CCF-CBB1-7D4E-AD4B-E79BDD249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82" y="4378527"/>
            <a:ext cx="766338" cy="7663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52B0818-B39C-8340-9C97-A864F956A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820" y="4378527"/>
            <a:ext cx="766338" cy="766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1853713-8C15-EE4F-BB12-C2CDD5D3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558" y="4378527"/>
            <a:ext cx="766338" cy="76633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B151B0DF-D879-BD4B-BA97-1BA7695B0CEC}"/>
              </a:ext>
            </a:extLst>
          </p:cNvPr>
          <p:cNvCxnSpPr/>
          <p:nvPr/>
        </p:nvCxnSpPr>
        <p:spPr>
          <a:xfrm>
            <a:off x="6051990" y="3346942"/>
            <a:ext cx="0" cy="9590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85310371-6C25-DB4B-AAB4-6CB2532C94DA}"/>
              </a:ext>
            </a:extLst>
          </p:cNvPr>
          <p:cNvCxnSpPr>
            <a:cxnSpLocks/>
          </p:cNvCxnSpPr>
          <p:nvPr/>
        </p:nvCxnSpPr>
        <p:spPr>
          <a:xfrm>
            <a:off x="6559989" y="3348062"/>
            <a:ext cx="920226" cy="9324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A79324C9-5084-3740-9136-D4081D54D0A4}"/>
              </a:ext>
            </a:extLst>
          </p:cNvPr>
          <p:cNvGrpSpPr/>
          <p:nvPr/>
        </p:nvGrpSpPr>
        <p:grpSpPr>
          <a:xfrm>
            <a:off x="4397037" y="4935194"/>
            <a:ext cx="364070" cy="399145"/>
            <a:chOff x="6102996" y="5245569"/>
            <a:chExt cx="407082" cy="446301"/>
          </a:xfrm>
        </p:grpSpPr>
        <p:sp>
          <p:nvSpPr>
            <p:cNvPr id="17" name="사다리꼴[T] 16">
              <a:extLst>
                <a:ext uri="{FF2B5EF4-FFF2-40B4-BE49-F238E27FC236}">
                  <a16:creationId xmlns:a16="http://schemas.microsoft.com/office/drawing/2014/main" xmlns="" id="{4142C899-C5BC-B84E-B7F4-0574F578EADA}"/>
                </a:ext>
              </a:extLst>
            </p:cNvPr>
            <p:cNvSpPr/>
            <p:nvPr/>
          </p:nvSpPr>
          <p:spPr>
            <a:xfrm rot="16200000">
              <a:off x="6082027" y="5266540"/>
              <a:ext cx="442588" cy="400645"/>
            </a:xfrm>
            <a:prstGeom prst="trapezoid">
              <a:avLst>
                <a:gd name="adj" fmla="val 19926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09C7C24-1E0B-8843-95F0-CBD5DB607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996" y="5245569"/>
              <a:ext cx="407082" cy="44630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BE5DF5A-2FFD-414E-A3B3-19749E28D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89" y="4872163"/>
            <a:ext cx="419100" cy="4802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451FAA3-31B7-F142-9444-B94FB0702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15" y="4793355"/>
            <a:ext cx="531366" cy="64408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85310371-6C25-DB4B-AAB4-6CB2532C94DA}"/>
              </a:ext>
            </a:extLst>
          </p:cNvPr>
          <p:cNvCxnSpPr>
            <a:cxnSpLocks/>
          </p:cNvCxnSpPr>
          <p:nvPr/>
        </p:nvCxnSpPr>
        <p:spPr>
          <a:xfrm flipH="1">
            <a:off x="4651513" y="3348062"/>
            <a:ext cx="867705" cy="8792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44" y="5567337"/>
            <a:ext cx="428177" cy="42817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62" y="5486268"/>
            <a:ext cx="590314" cy="59031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89" y="5518434"/>
            <a:ext cx="525981" cy="5259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59" y="5549655"/>
            <a:ext cx="453349" cy="453349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7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 workers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Visit websites </a:t>
            </a:r>
            <a:r>
              <a:rPr lang="en-US" altLang="ko-KR" dirty="0"/>
              <a:t>on possible OS &amp; web browser </a:t>
            </a:r>
            <a:r>
              <a:rPr lang="en-US" altLang="ko-KR" dirty="0" smtClean="0"/>
              <a:t>combinations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Provide </a:t>
            </a:r>
            <a:r>
              <a:rPr lang="en-US" altLang="ko-KR" dirty="0"/>
              <a:t>realistic environments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 web browser emulation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61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438275"/>
            <a:ext cx="11029123" cy="4738688"/>
          </a:xfrm>
        </p:spPr>
        <p:txBody>
          <a:bodyPr/>
          <a:lstStyle/>
          <a:p>
            <a:r>
              <a:rPr lang="en-US" altLang="ko-KR" dirty="0"/>
              <a:t>Inspect websites whether they collect sensitive data via JavaScript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5865AE9-B8F3-9149-988F-26C3D99F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12" y="3406569"/>
            <a:ext cx="1252844" cy="12528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2208015-4C52-5046-8CFB-88A38F1F44AF}"/>
              </a:ext>
            </a:extLst>
          </p:cNvPr>
          <p:cNvSpPr/>
          <p:nvPr/>
        </p:nvSpPr>
        <p:spPr>
          <a:xfrm>
            <a:off x="5182321" y="3462975"/>
            <a:ext cx="1615044" cy="11400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WebSpector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xmlns="" id="{119EA100-1877-BD40-B5C7-59BD8AB0ECDA}"/>
              </a:ext>
            </a:extLst>
          </p:cNvPr>
          <p:cNvSpPr/>
          <p:nvPr/>
        </p:nvSpPr>
        <p:spPr>
          <a:xfrm>
            <a:off x="4237241" y="3881582"/>
            <a:ext cx="724395" cy="302816"/>
          </a:xfrm>
          <a:prstGeom prst="rightArrow">
            <a:avLst>
              <a:gd name="adj1" fmla="val 2899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77D3476-D053-B442-813A-733FA868C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590" y="3184488"/>
            <a:ext cx="721659" cy="7216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7355175-A1FD-D542-A7A3-239AF2044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590" y="4242177"/>
            <a:ext cx="721658" cy="7216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803A002-829C-CE43-8C7F-7D780A21EA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94" y="2581954"/>
            <a:ext cx="773544" cy="773544"/>
          </a:xfrm>
          <a:prstGeom prst="rect">
            <a:avLst/>
          </a:prstGeom>
        </p:spPr>
      </p:pic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xmlns="" id="{A459E81F-A9FE-4343-9867-E80AD5D8DBAB}"/>
              </a:ext>
            </a:extLst>
          </p:cNvPr>
          <p:cNvSpPr/>
          <p:nvPr/>
        </p:nvSpPr>
        <p:spPr>
          <a:xfrm rot="19920527">
            <a:off x="7031167" y="3576779"/>
            <a:ext cx="724395" cy="302816"/>
          </a:xfrm>
          <a:prstGeom prst="rightArrow">
            <a:avLst>
              <a:gd name="adj1" fmla="val 2899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xmlns="" id="{0DEE9F42-3DE3-4447-A50F-836C5E31050F}"/>
              </a:ext>
            </a:extLst>
          </p:cNvPr>
          <p:cNvSpPr/>
          <p:nvPr/>
        </p:nvSpPr>
        <p:spPr>
          <a:xfrm rot="1826468">
            <a:off x="7023780" y="4245733"/>
            <a:ext cx="724395" cy="302816"/>
          </a:xfrm>
          <a:prstGeom prst="rightArrow">
            <a:avLst>
              <a:gd name="adj1" fmla="val 2899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8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Inspection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438275"/>
            <a:ext cx="11029123" cy="4738688"/>
          </a:xfrm>
        </p:spPr>
        <p:txBody>
          <a:bodyPr/>
          <a:lstStyle/>
          <a:p>
            <a:r>
              <a:rPr lang="en-US" altLang="ko-KR" dirty="0"/>
              <a:t>Inspect websites whether they collect sensitive data via JavaScript</a:t>
            </a:r>
          </a:p>
          <a:p>
            <a:endParaRPr lang="en-US" altLang="ko-KR" dirty="0"/>
          </a:p>
          <a:p>
            <a:r>
              <a:rPr lang="en-US" altLang="ko-KR" dirty="0"/>
              <a:t>Intercept the websites’ </a:t>
            </a:r>
            <a:r>
              <a:rPr lang="en-US" altLang="ko-KR" dirty="0" err="1" smtClean="0"/>
              <a:t>JavaScripts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Modify </a:t>
            </a:r>
            <a:r>
              <a:rPr lang="en-US" altLang="ko-KR" dirty="0" err="1" smtClean="0"/>
              <a:t>JavaScripts</a:t>
            </a:r>
            <a:r>
              <a:rPr lang="en-US" altLang="ko-KR" dirty="0" smtClean="0"/>
              <a:t> </a:t>
            </a:r>
            <a:r>
              <a:rPr lang="en-US" altLang="ko-KR" dirty="0"/>
              <a:t>to have Proxy </a:t>
            </a:r>
            <a:r>
              <a:rPr lang="en-US" altLang="ko-KR" dirty="0" smtClean="0"/>
              <a:t>Object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9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Challenge 1</a:t>
            </a:r>
          </a:p>
          <a:p>
            <a:pPr lvl="1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Hard to control each browser process</a:t>
            </a:r>
          </a:p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Solution 1</a:t>
            </a:r>
          </a:p>
          <a:p>
            <a:pPr lvl="1"/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Periodically restart the web browser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Challenge 1</a:t>
            </a:r>
          </a:p>
          <a:p>
            <a:pPr lvl="1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Hard to control each browser process</a:t>
            </a:r>
          </a:p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Solution 1</a:t>
            </a:r>
          </a:p>
          <a:p>
            <a:pPr lvl="1"/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Periodically restart the web browser</a:t>
            </a:r>
          </a:p>
          <a:p>
            <a:pPr lvl="1"/>
            <a:endParaRPr lang="en-US" altLang="ko-KR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Challenge 2</a:t>
            </a:r>
          </a:p>
          <a:p>
            <a:pPr lvl="1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Hard to intercept communication on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HTTPS</a:t>
            </a:r>
          </a:p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Solution 2</a:t>
            </a:r>
          </a:p>
          <a:p>
            <a:pPr lvl="1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Add our self-signed certificate to the client workers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5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 statistics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09" y="2085817"/>
            <a:ext cx="2401351" cy="24013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07" y="1985901"/>
            <a:ext cx="2601185" cy="2601185"/>
          </a:xfrm>
          <a:prstGeom prst="rect">
            <a:avLst/>
          </a:prstGeom>
        </p:spPr>
      </p:pic>
      <p:sp>
        <p:nvSpPr>
          <p:cNvPr id="9" name="텍스트 상자 6"/>
          <p:cNvSpPr txBox="1"/>
          <p:nvPr/>
        </p:nvSpPr>
        <p:spPr>
          <a:xfrm>
            <a:off x="8396743" y="4912233"/>
            <a:ext cx="267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/>
              <a:t>Deployed on AWS</a:t>
            </a:r>
            <a:endParaRPr kumimoji="1" lang="ko-KR" altLang="en-US" sz="2400" dirty="0"/>
          </a:p>
        </p:txBody>
      </p:sp>
      <p:sp>
        <p:nvSpPr>
          <p:cNvPr id="10" name="텍스트 상자 7"/>
          <p:cNvSpPr txBox="1"/>
          <p:nvPr/>
        </p:nvSpPr>
        <p:spPr>
          <a:xfrm>
            <a:off x="1040482" y="485831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5~10 sec. </a:t>
            </a:r>
            <a:r>
              <a:rPr kumimoji="1" lang="en-US" altLang="ko-KR" sz="2400" dirty="0" smtClean="0"/>
              <a:t>inspection</a:t>
            </a:r>
            <a:endParaRPr kumimoji="1" lang="ko-KR" altLang="en-US" sz="2400" dirty="0"/>
          </a:p>
        </p:txBody>
      </p:sp>
      <p:sp>
        <p:nvSpPr>
          <p:cNvPr id="11" name="텍스트 상자 8"/>
          <p:cNvSpPr txBox="1"/>
          <p:nvPr/>
        </p:nvSpPr>
        <p:spPr>
          <a:xfrm>
            <a:off x="4792332" y="4922086"/>
            <a:ext cx="2436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&gt;10,000 </a:t>
            </a:r>
            <a:r>
              <a:rPr kumimoji="1" lang="en-US" altLang="ko-KR" sz="2400" dirty="0" smtClean="0"/>
              <a:t>website</a:t>
            </a:r>
          </a:p>
          <a:p>
            <a:pPr algn="ctr"/>
            <a:r>
              <a:rPr kumimoji="1" lang="en-US" altLang="ko-KR" sz="2400" dirty="0" smtClean="0"/>
              <a:t>inspection logs</a:t>
            </a:r>
            <a:endParaRPr kumimoji="1" lang="en-US" altLang="ko-KR" sz="2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639" y="198590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check how accurate our system is</a:t>
            </a:r>
          </a:p>
          <a:p>
            <a:r>
              <a:rPr lang="en-US" altLang="ko-KR" dirty="0" smtClean="0"/>
              <a:t>To compare similar services and ours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5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check how accurate our system is</a:t>
            </a:r>
          </a:p>
          <a:p>
            <a:r>
              <a:rPr lang="en-US" altLang="ko-KR" dirty="0" smtClean="0"/>
              <a:t>To compare similar services and ours</a:t>
            </a:r>
          </a:p>
          <a:p>
            <a:r>
              <a:rPr lang="en-US" altLang="ko-KR" dirty="0" smtClean="0"/>
              <a:t>“</a:t>
            </a:r>
            <a:r>
              <a:rPr lang="en-US" altLang="ko-KR" dirty="0"/>
              <a:t>On detecting Web-Tracking.” by Thomas Müller (2015)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-1" b="49729"/>
          <a:stretch/>
        </p:blipFill>
        <p:spPr>
          <a:xfrm>
            <a:off x="1528579" y="3107552"/>
            <a:ext cx="4197627" cy="3069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0408"/>
          <a:stretch/>
        </p:blipFill>
        <p:spPr>
          <a:xfrm>
            <a:off x="6291079" y="3107552"/>
            <a:ext cx="4197627" cy="30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statement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4121" y="2042482"/>
            <a:ext cx="9183757" cy="3608306"/>
          </a:xfrm>
          <a:prstGeom prst="rect">
            <a:avLst/>
          </a:prstGeom>
          <a:noFill/>
          <a:ln w="63500">
            <a:solidFill>
              <a:srgbClr val="006D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>
                <a:solidFill>
                  <a:schemeClr val="tx1"/>
                </a:solidFill>
              </a:rPr>
              <a:t>There are </a:t>
            </a:r>
            <a:r>
              <a:rPr lang="en-US" altLang="ko-KR" sz="6000" b="1" dirty="0">
                <a:solidFill>
                  <a:schemeClr val="tx1"/>
                </a:solidFill>
              </a:rPr>
              <a:t>no services</a:t>
            </a:r>
            <a:r>
              <a:rPr lang="en-US" altLang="ko-KR" sz="4500" dirty="0">
                <a:solidFill>
                  <a:schemeClr val="tx1"/>
                </a:solidFill>
              </a:rPr>
              <a:t> that detect websites which collect </a:t>
            </a:r>
            <a:r>
              <a:rPr lang="en-US" altLang="ko-KR" sz="6000" b="1" u="sng" dirty="0">
                <a:solidFill>
                  <a:schemeClr val="tx1"/>
                </a:solidFill>
              </a:rPr>
              <a:t>sensitive</a:t>
            </a:r>
            <a:r>
              <a:rPr lang="en-US" altLang="ko-KR" sz="4500" u="sng" dirty="0">
                <a:solidFill>
                  <a:schemeClr val="tx1"/>
                </a:solidFill>
              </a:rPr>
              <a:t> information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56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Total 82 websites labeled whether they track users or not</a:t>
            </a:r>
          </a:p>
          <a:p>
            <a:endParaRPr lang="en-US" altLang="ko-KR" dirty="0"/>
          </a:p>
          <a:p>
            <a:r>
              <a:rPr lang="en-US" altLang="ko-KR" dirty="0"/>
              <a:t>7 out of 82 websites are not </a:t>
            </a:r>
            <a:r>
              <a:rPr lang="en-US" altLang="ko-KR" dirty="0" smtClean="0"/>
              <a:t>available</a:t>
            </a:r>
          </a:p>
          <a:p>
            <a:endParaRPr lang="en-US" altLang="ko-KR" dirty="0"/>
          </a:p>
          <a:p>
            <a:r>
              <a:rPr lang="en-US" altLang="ko-KR" dirty="0" smtClean="0"/>
              <a:t>34 Tracking websites, 41 Not tracking websites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6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6094004"/>
              </p:ext>
            </p:extLst>
          </p:nvPr>
        </p:nvGraphicFramePr>
        <p:xfrm>
          <a:off x="838200" y="1438275"/>
          <a:ext cx="5145157" cy="473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456419"/>
              </p:ext>
            </p:extLst>
          </p:nvPr>
        </p:nvGraphicFramePr>
        <p:xfrm>
          <a:off x="5983357" y="1438275"/>
          <a:ext cx="5145157" cy="473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24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664340"/>
              </p:ext>
            </p:extLst>
          </p:nvPr>
        </p:nvGraphicFramePr>
        <p:xfrm>
          <a:off x="771946" y="1521614"/>
          <a:ext cx="5181600" cy="22860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63864976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2687877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counts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622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True</a:t>
                      </a:r>
                      <a:r>
                        <a:rPr lang="en-US" altLang="ko-KR" sz="2400" baseline="0" dirty="0"/>
                        <a:t> Positive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24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769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875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5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428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True Negative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36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1103935"/>
                  </a:ext>
                </a:extLst>
              </a:tr>
            </a:tbl>
          </a:graphicData>
        </a:graphic>
      </p:graphicFrame>
      <p:sp>
        <p:nvSpPr>
          <p:cNvPr id="11" name="내용 개체 틀 2"/>
          <p:cNvSpPr txBox="1">
            <a:spLocks/>
          </p:cNvSpPr>
          <p:nvPr/>
        </p:nvSpPr>
        <p:spPr>
          <a:xfrm>
            <a:off x="771946" y="4860236"/>
            <a:ext cx="5181600" cy="1316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Accuracy: </a:t>
            </a:r>
            <a:r>
              <a:rPr lang="en-US" altLang="ko-KR" dirty="0" smtClean="0"/>
              <a:t>0.8</a:t>
            </a:r>
          </a:p>
          <a:p>
            <a:pPr marL="0" indent="0" algn="ctr">
              <a:buNone/>
            </a:pPr>
            <a:r>
              <a:rPr lang="en-US" altLang="ko-KR" dirty="0" smtClean="0"/>
              <a:t>Precision: 0.706</a:t>
            </a:r>
          </a:p>
          <a:p>
            <a:pPr marL="0" indent="0" algn="ctr">
              <a:buNone/>
            </a:pPr>
            <a:r>
              <a:rPr lang="en-US" altLang="ko-KR" dirty="0" smtClean="0"/>
              <a:t>Recall: 0.827</a:t>
            </a:r>
            <a:endParaRPr lang="en-US" altLang="ko-KR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58018" y="4358530"/>
            <a:ext cx="2806142" cy="402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200" dirty="0" err="1"/>
              <a:t>WebSpector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549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771946" y="1521614"/>
          <a:ext cx="5181600" cy="22860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63864976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2687877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counts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622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True</a:t>
                      </a:r>
                      <a:r>
                        <a:rPr lang="en-US" altLang="ko-KR" sz="2400" baseline="0" dirty="0"/>
                        <a:t> Positive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24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769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875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5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428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True Negative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36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1103935"/>
                  </a:ext>
                </a:extLst>
              </a:tr>
            </a:tbl>
          </a:graphicData>
        </a:graphic>
      </p:graphicFrame>
      <p:sp>
        <p:nvSpPr>
          <p:cNvPr id="11" name="내용 개체 틀 2"/>
          <p:cNvSpPr txBox="1">
            <a:spLocks/>
          </p:cNvSpPr>
          <p:nvPr/>
        </p:nvSpPr>
        <p:spPr>
          <a:xfrm>
            <a:off x="771946" y="4860236"/>
            <a:ext cx="5181600" cy="1316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Accuracy: </a:t>
            </a:r>
            <a:r>
              <a:rPr lang="en-US" altLang="ko-KR" dirty="0" smtClean="0"/>
              <a:t>0.8</a:t>
            </a:r>
          </a:p>
          <a:p>
            <a:pPr marL="0" indent="0" algn="ctr">
              <a:buNone/>
            </a:pPr>
            <a:r>
              <a:rPr lang="en-US" altLang="ko-KR" dirty="0" smtClean="0"/>
              <a:t>Precision: 0.706</a:t>
            </a:r>
          </a:p>
          <a:p>
            <a:pPr marL="0" indent="0" algn="ctr">
              <a:buNone/>
            </a:pPr>
            <a:r>
              <a:rPr lang="en-US" altLang="ko-KR" dirty="0" smtClean="0"/>
              <a:t>Recall: 0.827</a:t>
            </a:r>
            <a:endParaRPr lang="en-US" altLang="ko-KR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58018" y="4358530"/>
            <a:ext cx="2806142" cy="402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200" dirty="0" err="1"/>
              <a:t>WebSpector</a:t>
            </a:r>
            <a:endParaRPr lang="ko-KR" altLang="en-US" sz="2200" dirty="0"/>
          </a:p>
        </p:txBody>
      </p:sp>
      <p:graphicFrame>
        <p:nvGraphicFramePr>
          <p:cNvPr id="8" name="내용 개체 틀 4"/>
          <p:cNvGraphicFramePr>
            <a:graphicFrameLocks/>
          </p:cNvGraphicFramePr>
          <p:nvPr>
            <p:extLst/>
          </p:nvPr>
        </p:nvGraphicFramePr>
        <p:xfrm>
          <a:off x="6228529" y="1521614"/>
          <a:ext cx="5181600" cy="27432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63864976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2687877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counts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622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True</a:t>
                      </a:r>
                      <a:r>
                        <a:rPr lang="en-US" altLang="ko-KR" sz="2400" baseline="0" dirty="0"/>
                        <a:t> Positive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769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875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27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428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True Negative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41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110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Unknown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7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080119"/>
                  </a:ext>
                </a:extLst>
              </a:tr>
            </a:tbl>
          </a:graphicData>
        </a:graphic>
      </p:graphicFrame>
      <p:sp>
        <p:nvSpPr>
          <p:cNvPr id="10" name="내용 개체 틀 2"/>
          <p:cNvSpPr txBox="1">
            <a:spLocks/>
          </p:cNvSpPr>
          <p:nvPr/>
        </p:nvSpPr>
        <p:spPr>
          <a:xfrm>
            <a:off x="7414601" y="4358530"/>
            <a:ext cx="2806142" cy="402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200" dirty="0"/>
              <a:t>Web of Trust</a:t>
            </a:r>
            <a:endParaRPr lang="ko-KR" altLang="en-US" sz="2200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226872" y="4860236"/>
            <a:ext cx="5181600" cy="1316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Accuracy: </a:t>
            </a:r>
            <a:r>
              <a:rPr lang="en-US" altLang="ko-KR" dirty="0" smtClean="0"/>
              <a:t>0.547</a:t>
            </a:r>
          </a:p>
          <a:p>
            <a:pPr marL="0" indent="0" algn="ctr">
              <a:buNone/>
            </a:pPr>
            <a:r>
              <a:rPr lang="en-US" altLang="ko-KR" dirty="0" smtClean="0"/>
              <a:t>Precision: 0</a:t>
            </a:r>
          </a:p>
          <a:p>
            <a:pPr marL="0" indent="0" algn="ctr">
              <a:buNone/>
            </a:pPr>
            <a:r>
              <a:rPr lang="en-US" altLang="ko-KR" dirty="0" smtClean="0"/>
              <a:t>Recall: 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68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180947"/>
              </p:ext>
            </p:extLst>
          </p:nvPr>
        </p:nvGraphicFramePr>
        <p:xfrm>
          <a:off x="770289" y="1521614"/>
          <a:ext cx="5181600" cy="22860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63864976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2687877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counts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622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True</a:t>
                      </a:r>
                      <a:r>
                        <a:rPr lang="en-US" altLang="ko-KR" sz="2400" baseline="0" dirty="0"/>
                        <a:t> Positive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24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769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10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875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5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428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True Negative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36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1103935"/>
                  </a:ext>
                </a:extLst>
              </a:tr>
            </a:tbl>
          </a:graphicData>
        </a:graphic>
      </p:graphicFrame>
      <p:sp>
        <p:nvSpPr>
          <p:cNvPr id="11" name="내용 개체 틀 2"/>
          <p:cNvSpPr txBox="1">
            <a:spLocks/>
          </p:cNvSpPr>
          <p:nvPr/>
        </p:nvSpPr>
        <p:spPr>
          <a:xfrm>
            <a:off x="770289" y="4860236"/>
            <a:ext cx="5181600" cy="1316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Accuracy: </a:t>
            </a:r>
            <a:r>
              <a:rPr lang="en-US" altLang="ko-KR" dirty="0" smtClean="0"/>
              <a:t>0.8</a:t>
            </a:r>
          </a:p>
          <a:p>
            <a:pPr marL="0" indent="0" algn="ctr">
              <a:buNone/>
            </a:pPr>
            <a:r>
              <a:rPr lang="en-US" altLang="ko-KR" dirty="0" smtClean="0"/>
              <a:t>Precision: 0.706</a:t>
            </a:r>
          </a:p>
          <a:p>
            <a:pPr marL="0" indent="0" algn="ctr">
              <a:buNone/>
            </a:pPr>
            <a:r>
              <a:rPr lang="en-US" altLang="ko-KR" dirty="0" smtClean="0"/>
              <a:t>Recall: 0.827</a:t>
            </a:r>
            <a:endParaRPr lang="en-US" altLang="ko-KR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56361" y="4358530"/>
            <a:ext cx="2806142" cy="402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200" dirty="0" err="1"/>
              <a:t>WebSpector</a:t>
            </a:r>
            <a:endParaRPr lang="ko-KR" altLang="en-US" sz="2200" dirty="0"/>
          </a:p>
        </p:txBody>
      </p:sp>
      <p:graphicFrame>
        <p:nvGraphicFramePr>
          <p:cNvPr id="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776130"/>
              </p:ext>
            </p:extLst>
          </p:nvPr>
        </p:nvGraphicFramePr>
        <p:xfrm>
          <a:off x="6226872" y="1521614"/>
          <a:ext cx="5181600" cy="27432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63864976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2687877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counts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622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True</a:t>
                      </a:r>
                      <a:r>
                        <a:rPr lang="en-US" altLang="ko-KR" sz="2400" baseline="0" dirty="0"/>
                        <a:t> Positive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769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875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27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428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True Negative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41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110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aseline="0" dirty="0"/>
                        <a:t>Unknown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7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080119"/>
                  </a:ext>
                </a:extLst>
              </a:tr>
            </a:tbl>
          </a:graphicData>
        </a:graphic>
      </p:graphicFrame>
      <p:sp>
        <p:nvSpPr>
          <p:cNvPr id="10" name="내용 개체 틀 2"/>
          <p:cNvSpPr txBox="1">
            <a:spLocks/>
          </p:cNvSpPr>
          <p:nvPr/>
        </p:nvSpPr>
        <p:spPr>
          <a:xfrm>
            <a:off x="7412944" y="4358530"/>
            <a:ext cx="2806142" cy="402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200" dirty="0"/>
              <a:t>Web of Trust</a:t>
            </a:r>
            <a:endParaRPr lang="ko-KR" altLang="en-US" sz="2200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225215" y="4860236"/>
            <a:ext cx="5181600" cy="1316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Accuracy: </a:t>
            </a:r>
            <a:r>
              <a:rPr lang="en-US" altLang="ko-KR" dirty="0" smtClean="0"/>
              <a:t>0.547</a:t>
            </a:r>
          </a:p>
          <a:p>
            <a:pPr marL="0" indent="0" algn="ctr">
              <a:buNone/>
            </a:pPr>
            <a:r>
              <a:rPr lang="en-US" altLang="ko-KR" dirty="0" smtClean="0"/>
              <a:t>Precision: 0</a:t>
            </a:r>
          </a:p>
          <a:p>
            <a:pPr marL="0" indent="0" algn="ctr">
              <a:buNone/>
            </a:pPr>
            <a:r>
              <a:rPr lang="en-US" altLang="ko-KR" dirty="0" smtClean="0"/>
              <a:t>Recall: 0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5394960" y="4211122"/>
            <a:ext cx="142859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600" b="1" cap="none" spc="0" dirty="0" smtClean="0">
                <a:ln w="0"/>
                <a:solidFill>
                  <a:schemeClr val="tx1"/>
                </a:solidFill>
              </a:rPr>
              <a:t>&gt;</a:t>
            </a:r>
            <a:endParaRPr lang="en-US" altLang="ko-KR" sz="16600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6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24" y="422604"/>
            <a:ext cx="8018576" cy="59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27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9797" y="1981578"/>
            <a:ext cx="3385552" cy="367463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8984" y="1981577"/>
            <a:ext cx="7387142" cy="142782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68984" y="3818897"/>
            <a:ext cx="3102525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762555" y="3818897"/>
            <a:ext cx="3693571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28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9797" y="1981578"/>
            <a:ext cx="3385552" cy="367463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8984" y="1981577"/>
            <a:ext cx="7387142" cy="142782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68984" y="3818897"/>
            <a:ext cx="3102525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762555" y="3818897"/>
            <a:ext cx="3693571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44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9797" y="1981578"/>
            <a:ext cx="3385552" cy="367463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8984" y="1981577"/>
            <a:ext cx="7387142" cy="142782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68984" y="3818897"/>
            <a:ext cx="3102525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762555" y="3818897"/>
            <a:ext cx="3693571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64" y="1216240"/>
            <a:ext cx="6336381" cy="51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Others are guessing, not detecting!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pic>
        <p:nvPicPr>
          <p:cNvPr id="1028" name="Picture 4" descr="https://www.mywot.com/sites/all/themes/wot/images/wot-flex/head_v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43257"/>
          <a:stretch/>
        </p:blipFill>
        <p:spPr bwMode="auto">
          <a:xfrm>
            <a:off x="1279941" y="1823876"/>
            <a:ext cx="2755348" cy="227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rms of Service; Didn'tÂ Re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14" y="1828801"/>
            <a:ext cx="6641466" cy="226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상자 6"/>
          <p:cNvSpPr txBox="1"/>
          <p:nvPr/>
        </p:nvSpPr>
        <p:spPr>
          <a:xfrm>
            <a:off x="961226" y="4247781"/>
            <a:ext cx="33927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5">
                    <a:lumMod val="75000"/>
                  </a:schemeClr>
                </a:solidFill>
              </a:rPr>
              <a:t>Service A: Web of </a:t>
            </a:r>
            <a:r>
              <a:rPr kumimoji="1" lang="en-US" altLang="ko-KR" sz="2400" dirty="0" smtClean="0">
                <a:solidFill>
                  <a:schemeClr val="accent5">
                    <a:lumMod val="75000"/>
                  </a:schemeClr>
                </a:solidFill>
              </a:rPr>
              <a:t>Trust</a:t>
            </a:r>
          </a:p>
          <a:p>
            <a:pPr algn="ctr"/>
            <a:endParaRPr kumimoji="1" lang="en-US" altLang="ko-KR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kumimoji="1" lang="en-US" altLang="ko-KR" sz="2400" dirty="0" smtClean="0">
                <a:solidFill>
                  <a:schemeClr val="accent5">
                    <a:lumMod val="75000"/>
                  </a:schemeClr>
                </a:solidFill>
              </a:rPr>
              <a:t>User review based</a:t>
            </a:r>
            <a:endParaRPr kumimoji="1" lang="ko-KR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텍스트 상자 6"/>
          <p:cNvSpPr txBox="1"/>
          <p:nvPr/>
        </p:nvSpPr>
        <p:spPr>
          <a:xfrm>
            <a:off x="6464677" y="4247781"/>
            <a:ext cx="3350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2">
                    <a:lumMod val="75000"/>
                  </a:schemeClr>
                </a:solidFill>
              </a:rPr>
              <a:t>Service B: </a:t>
            </a:r>
            <a:r>
              <a:rPr kumimoji="1"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tosdr.org</a:t>
            </a:r>
          </a:p>
          <a:p>
            <a:pPr algn="ctr"/>
            <a:endParaRPr kumimoji="1" lang="en-US" altLang="ko-KR" sz="24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kumimoji="1"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Terms of service based</a:t>
            </a:r>
            <a:endParaRPr kumimoji="1"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38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9797" y="1981578"/>
            <a:ext cx="3385552" cy="367463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8984" y="1981577"/>
            <a:ext cx="7387142" cy="142782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68984" y="3818897"/>
            <a:ext cx="3102525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762555" y="3818897"/>
            <a:ext cx="3693571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5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31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9797" y="1981578"/>
            <a:ext cx="3385552" cy="367463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8984" y="1981577"/>
            <a:ext cx="7387142" cy="142782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68984" y="3818897"/>
            <a:ext cx="3102525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762555" y="3818897"/>
            <a:ext cx="3693571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3759"/>
            <a:ext cx="11619506" cy="13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32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9797" y="1981578"/>
            <a:ext cx="3385552" cy="367463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8984" y="1981577"/>
            <a:ext cx="7387142" cy="142782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68984" y="3818897"/>
            <a:ext cx="3102525" cy="169866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762555" y="3818897"/>
            <a:ext cx="3693571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6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9797" y="1981578"/>
            <a:ext cx="3385552" cy="367463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8984" y="1981577"/>
            <a:ext cx="7387142" cy="142782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68984" y="3818897"/>
            <a:ext cx="3102525" cy="169866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762555" y="3818897"/>
            <a:ext cx="3693571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6" y="1981577"/>
            <a:ext cx="5613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34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9797" y="1981578"/>
            <a:ext cx="3385552" cy="367463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8984" y="1981577"/>
            <a:ext cx="7387142" cy="142782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68984" y="3818897"/>
            <a:ext cx="3102525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762555" y="3818897"/>
            <a:ext cx="3693571" cy="169866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35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17"/>
            <a:ext cx="12192000" cy="55809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9797" y="1981578"/>
            <a:ext cx="3385552" cy="367463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68984" y="1981577"/>
            <a:ext cx="7387142" cy="1427829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68984" y="3818897"/>
            <a:ext cx="3102525" cy="1698666"/>
          </a:xfrm>
          <a:prstGeom prst="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762555" y="3818897"/>
            <a:ext cx="3693571" cy="169866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" y="-13063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2" y="2073973"/>
            <a:ext cx="5791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36</a:t>
            </a:fld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290637"/>
            <a:ext cx="106870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 dirty="0"/>
              <a:t>CS408(E) </a:t>
            </a:r>
            <a:r>
              <a:rPr kumimoji="1" lang="en-US" altLang="ko-KR" dirty="0" err="1"/>
              <a:t>GoatskiN</a:t>
            </a:r>
            <a:r>
              <a:rPr kumimoji="1" lang="en-US" altLang="ko-KR" dirty="0"/>
              <a:t>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37</a:t>
            </a:fld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85109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 1.</a:t>
            </a:r>
            <a:r>
              <a:rPr lang="ko-KR" altLang="en-US" sz="4800" b="1" dirty="0" smtClean="0"/>
              <a:t> </a:t>
            </a:r>
            <a:r>
              <a:rPr lang="en-US" altLang="ko-KR" sz="4800" b="1" dirty="0" smtClean="0"/>
              <a:t>go to </a:t>
            </a:r>
            <a:r>
              <a:rPr lang="en-US" altLang="ko-KR" sz="4000" b="1" dirty="0" smtClean="0">
                <a:hlinkClick r:id="rId2"/>
              </a:rPr>
              <a:t>webspector.goatskin.kr:31313</a:t>
            </a:r>
            <a:r>
              <a:rPr lang="en-US" altLang="ko-KR" sz="4000" b="1" dirty="0" smtClean="0"/>
              <a:t> </a:t>
            </a:r>
            <a:endParaRPr lang="ko-KR" altLang="en-US" sz="4800" b="1" dirty="0"/>
          </a:p>
        </p:txBody>
      </p:sp>
      <p:sp>
        <p:nvSpPr>
          <p:cNvPr id="7" name="TextBox 4"/>
          <p:cNvSpPr txBox="1"/>
          <p:nvPr/>
        </p:nvSpPr>
        <p:spPr>
          <a:xfrm>
            <a:off x="838199" y="2755241"/>
            <a:ext cx="10515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 2. Search a site which is known to track the </a:t>
            </a:r>
            <a:r>
              <a:rPr lang="en-US" altLang="ko-KR" sz="4800" b="1" dirty="0" smtClean="0"/>
              <a:t>user : </a:t>
            </a:r>
            <a:r>
              <a:rPr lang="en-US" altLang="ko-KR" sz="4400" b="1" dirty="0" smtClean="0">
                <a:hlinkClick r:id="rId3"/>
              </a:rPr>
              <a:t>http://cheatsheet.com</a:t>
            </a:r>
            <a:endParaRPr lang="ko-KR" altLang="en-US" sz="4800" b="1" dirty="0"/>
          </a:p>
        </p:txBody>
      </p:sp>
      <p:sp>
        <p:nvSpPr>
          <p:cNvPr id="8" name="TextBox 4"/>
          <p:cNvSpPr txBox="1"/>
          <p:nvPr/>
        </p:nvSpPr>
        <p:spPr>
          <a:xfrm>
            <a:off x="838200" y="4474318"/>
            <a:ext cx="10515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 </a:t>
            </a:r>
            <a:r>
              <a:rPr lang="en-US" altLang="ko-KR" sz="4800" b="1" dirty="0" smtClean="0"/>
              <a:t>3. Watch </a:t>
            </a:r>
            <a:r>
              <a:rPr lang="en-US" altLang="ko-KR" sz="4800" b="1" dirty="0" smtClean="0"/>
              <a:t>result</a:t>
            </a:r>
          </a:p>
          <a:p>
            <a:r>
              <a:rPr lang="en-US" altLang="ko-KR" sz="4800" b="1" dirty="0"/>
              <a:t> </a:t>
            </a:r>
            <a:r>
              <a:rPr lang="en-US" altLang="ko-KR" sz="3600" b="1" dirty="0" smtClean="0"/>
              <a:t>(other example: </a:t>
            </a:r>
            <a:r>
              <a:rPr lang="en-US" altLang="ko-KR" sz="3600" b="1" dirty="0" err="1"/>
              <a:t>p</a:t>
            </a:r>
            <a:r>
              <a:rPr lang="en-US" altLang="ko-KR" sz="3600" b="1" dirty="0" err="1" smtClean="0"/>
              <a:t>onpare.jp</a:t>
            </a:r>
            <a:r>
              <a:rPr lang="en-US" altLang="ko-KR" sz="3600" b="1" dirty="0" smtClean="0"/>
              <a:t>, </a:t>
            </a:r>
            <a:r>
              <a:rPr lang="en-US" altLang="ko-KR" sz="3600" b="1" dirty="0" err="1" smtClean="0"/>
              <a:t>groupon.com</a:t>
            </a:r>
            <a:r>
              <a:rPr lang="en-US" altLang="ko-KR" sz="3600" b="1" dirty="0" smtClean="0"/>
              <a:t>, ..)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861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r q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00" y="2349000"/>
            <a:ext cx="6840000" cy="21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24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Others are guessing, not detecting!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pic>
        <p:nvPicPr>
          <p:cNvPr id="1028" name="Picture 4" descr="https://www.mywot.com/sites/all/themes/wot/images/wot-flex/head_v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43257"/>
          <a:stretch/>
        </p:blipFill>
        <p:spPr bwMode="auto">
          <a:xfrm>
            <a:off x="1279941" y="1823876"/>
            <a:ext cx="2755348" cy="227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rms of Service; Didn'tÂ Re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14" y="1828801"/>
            <a:ext cx="6641466" cy="226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상자 6"/>
          <p:cNvSpPr txBox="1"/>
          <p:nvPr/>
        </p:nvSpPr>
        <p:spPr>
          <a:xfrm>
            <a:off x="961226" y="4247781"/>
            <a:ext cx="33927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5">
                    <a:lumMod val="75000"/>
                  </a:schemeClr>
                </a:solidFill>
              </a:rPr>
              <a:t>Service A: Web of </a:t>
            </a:r>
            <a:r>
              <a:rPr kumimoji="1" lang="en-US" altLang="ko-KR" sz="2400" dirty="0" smtClean="0">
                <a:solidFill>
                  <a:schemeClr val="accent5">
                    <a:lumMod val="75000"/>
                  </a:schemeClr>
                </a:solidFill>
              </a:rPr>
              <a:t>Trust</a:t>
            </a:r>
          </a:p>
          <a:p>
            <a:pPr algn="ctr"/>
            <a:endParaRPr kumimoji="1" lang="en-US" altLang="ko-KR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kumimoji="1" lang="en-US" altLang="ko-KR" sz="2400" dirty="0" smtClean="0">
                <a:solidFill>
                  <a:schemeClr val="accent5">
                    <a:lumMod val="75000"/>
                  </a:schemeClr>
                </a:solidFill>
              </a:rPr>
              <a:t>User review based</a:t>
            </a:r>
            <a:endParaRPr kumimoji="1" lang="ko-KR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텍스트 상자 6"/>
          <p:cNvSpPr txBox="1"/>
          <p:nvPr/>
        </p:nvSpPr>
        <p:spPr>
          <a:xfrm>
            <a:off x="6464677" y="4247781"/>
            <a:ext cx="3350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2">
                    <a:lumMod val="75000"/>
                  </a:schemeClr>
                </a:solidFill>
              </a:rPr>
              <a:t>Service B: </a:t>
            </a:r>
            <a:r>
              <a:rPr kumimoji="1"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tosdr.org</a:t>
            </a:r>
          </a:p>
          <a:p>
            <a:pPr algn="ctr"/>
            <a:endParaRPr kumimoji="1" lang="en-US" altLang="ko-KR" sz="24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kumimoji="1" lang="en-US" altLang="ko-KR" sz="2400" dirty="0" smtClean="0">
                <a:solidFill>
                  <a:schemeClr val="accent2">
                    <a:lumMod val="75000"/>
                  </a:schemeClr>
                </a:solidFill>
              </a:rPr>
              <a:t>Terms of service based</a:t>
            </a:r>
            <a:endParaRPr kumimoji="1"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폭발 2 10"/>
          <p:cNvSpPr/>
          <p:nvPr/>
        </p:nvSpPr>
        <p:spPr>
          <a:xfrm>
            <a:off x="1534492" y="1687231"/>
            <a:ext cx="8951290" cy="3948255"/>
          </a:xfrm>
          <a:prstGeom prst="irregularSeal2">
            <a:avLst/>
          </a:prstGeom>
          <a:solidFill>
            <a:srgbClr val="E4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They DO NOT consider actual behaviors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2714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goals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8140191" y="4912233"/>
            <a:ext cx="314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/>
              <a:t>Various environment</a:t>
            </a:r>
            <a:r>
              <a:rPr kumimoji="1" lang="en-US" altLang="ko-KR" sz="2400" dirty="0"/>
              <a:t>s</a:t>
            </a:r>
            <a:endParaRPr kumimoji="1" lang="ko-KR" altLang="en-US" sz="2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1225628" y="4858318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/>
              <a:t>Interactive service</a:t>
            </a:r>
            <a:endParaRPr kumimoji="1" lang="ko-KR" altLang="en-US" sz="2400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745843" y="4922086"/>
            <a:ext cx="252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/>
              <a:t>Inspect based on</a:t>
            </a:r>
          </a:p>
          <a:p>
            <a:pPr algn="ctr"/>
            <a:r>
              <a:rPr kumimoji="1" lang="en-US" altLang="ko-KR" sz="2400" dirty="0"/>
              <a:t>actual behaviors</a:t>
            </a:r>
            <a:endParaRPr kumimoji="1"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07" y="2055470"/>
            <a:ext cx="2401351" cy="24013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81" y="2055470"/>
            <a:ext cx="2509183" cy="25091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44" y="2055470"/>
            <a:ext cx="2401351" cy="24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7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goals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9" y="1920190"/>
            <a:ext cx="2401351" cy="2401351"/>
          </a:xfrm>
          <a:prstGeom prst="rect">
            <a:avLst/>
          </a:prstGeom>
        </p:spPr>
      </p:pic>
      <p:sp>
        <p:nvSpPr>
          <p:cNvPr id="9" name="텍스트 상자 6"/>
          <p:cNvSpPr txBox="1"/>
          <p:nvPr/>
        </p:nvSpPr>
        <p:spPr>
          <a:xfrm>
            <a:off x="1026735" y="4824250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/>
              <a:t>Interactive service</a:t>
            </a:r>
            <a:endParaRPr kumimoji="1"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175760" y="2479040"/>
            <a:ext cx="7178040" cy="2657158"/>
          </a:xfrm>
        </p:spPr>
        <p:txBody>
          <a:bodyPr/>
          <a:lstStyle/>
          <a:p>
            <a:r>
              <a:rPr lang="en-US" altLang="ko-KR" dirty="0"/>
              <a:t>Inspect any </a:t>
            </a:r>
            <a:r>
              <a:rPr lang="en-US" altLang="ko-KR" dirty="0" smtClean="0"/>
              <a:t>websites </a:t>
            </a:r>
            <a:r>
              <a:rPr lang="en-US" altLang="ko-KR" dirty="0"/>
              <a:t>on </a:t>
            </a:r>
            <a:r>
              <a:rPr lang="en-US" altLang="ko-KR" dirty="0" smtClean="0"/>
              <a:t>users’ </a:t>
            </a:r>
            <a:r>
              <a:rPr lang="en-US" altLang="ko-KR" dirty="0"/>
              <a:t>requests</a:t>
            </a:r>
          </a:p>
          <a:p>
            <a:endParaRPr lang="en-US" altLang="ko-KR" dirty="0"/>
          </a:p>
          <a:p>
            <a:r>
              <a:rPr lang="en-US" altLang="ko-KR" dirty="0"/>
              <a:t>Provide a seamless &amp; convenient</a:t>
            </a:r>
            <a:br>
              <a:rPr lang="en-US" altLang="ko-KR" dirty="0"/>
            </a:br>
            <a:r>
              <a:rPr lang="en-US" altLang="ko-KR" dirty="0"/>
              <a:t>Web service</a:t>
            </a:r>
          </a:p>
        </p:txBody>
      </p:sp>
    </p:spTree>
    <p:extLst>
      <p:ext uri="{BB962C8B-B14F-4D97-AF65-F5344CB8AC3E}">
        <p14:creationId xmlns:p14="http://schemas.microsoft.com/office/powerpoint/2010/main" val="110078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goals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137962" y="4869397"/>
            <a:ext cx="252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/>
              <a:t>Inspect based on</a:t>
            </a:r>
          </a:p>
          <a:p>
            <a:pPr algn="ctr"/>
            <a:r>
              <a:rPr kumimoji="1" lang="en-US" altLang="ko-KR" sz="2400" dirty="0"/>
              <a:t>actual behaviors</a:t>
            </a:r>
            <a:endParaRPr kumimoji="1" lang="ko-KR" alt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64" y="1904424"/>
            <a:ext cx="2401351" cy="2401351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175760" y="2479040"/>
            <a:ext cx="7178040" cy="2657158"/>
          </a:xfrm>
        </p:spPr>
        <p:txBody>
          <a:bodyPr/>
          <a:lstStyle/>
          <a:p>
            <a:r>
              <a:rPr lang="en-US" altLang="ko-KR" dirty="0"/>
              <a:t>Judge websites based on concrete evidences</a:t>
            </a:r>
          </a:p>
          <a:p>
            <a:endParaRPr lang="en-US" altLang="ko-KR" dirty="0"/>
          </a:p>
          <a:p>
            <a:r>
              <a:rPr lang="en-US" altLang="ko-KR" dirty="0"/>
              <a:t>Inspect the website’s data access log</a:t>
            </a:r>
          </a:p>
        </p:txBody>
      </p:sp>
    </p:spTree>
    <p:extLst>
      <p:ext uri="{BB962C8B-B14F-4D97-AF65-F5344CB8AC3E}">
        <p14:creationId xmlns:p14="http://schemas.microsoft.com/office/powerpoint/2010/main" val="35450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goals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68" y="1967487"/>
            <a:ext cx="2509183" cy="2509183"/>
          </a:xfrm>
          <a:prstGeom prst="rect">
            <a:avLst/>
          </a:prstGeom>
        </p:spPr>
      </p:pic>
      <p:sp>
        <p:nvSpPr>
          <p:cNvPr id="9" name="텍스트 상자 6"/>
          <p:cNvSpPr txBox="1"/>
          <p:nvPr/>
        </p:nvSpPr>
        <p:spPr>
          <a:xfrm>
            <a:off x="788879" y="4824250"/>
            <a:ext cx="3141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smtClean="0"/>
              <a:t>Various environments</a:t>
            </a:r>
            <a:endParaRPr kumimoji="1" lang="ko-KR" altLang="en-US" sz="2400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175760" y="2479040"/>
            <a:ext cx="7178040" cy="2657158"/>
          </a:xfrm>
        </p:spPr>
        <p:txBody>
          <a:bodyPr/>
          <a:lstStyle/>
          <a:p>
            <a:r>
              <a:rPr lang="en-US" altLang="ko-KR" dirty="0"/>
              <a:t>Suspicious attacker </a:t>
            </a:r>
            <a:r>
              <a:rPr lang="en-US" altLang="ko-KR" dirty="0" smtClean="0"/>
              <a:t>may behave differently</a:t>
            </a:r>
          </a:p>
          <a:p>
            <a:endParaRPr lang="en-US" altLang="ko-KR" dirty="0"/>
          </a:p>
          <a:p>
            <a:r>
              <a:rPr lang="en-US" altLang="ko-KR" dirty="0"/>
              <a:t>Easy to add a new environment</a:t>
            </a:r>
          </a:p>
        </p:txBody>
      </p:sp>
    </p:spTree>
    <p:extLst>
      <p:ext uri="{BB962C8B-B14F-4D97-AF65-F5344CB8AC3E}">
        <p14:creationId xmlns:p14="http://schemas.microsoft.com/office/powerpoint/2010/main" val="211448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24" y="1628093"/>
            <a:ext cx="2401351" cy="24013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90" y="1628093"/>
            <a:ext cx="2509183" cy="25091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solution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ko-KR"/>
              <a:t>CS408(E) GoatskiN Final Presentation</a:t>
            </a:r>
            <a:endParaRPr kumimoji="1" lang="ko-KR" altLang="en-US" dirty="0"/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585365245"/>
              </p:ext>
            </p:extLst>
          </p:nvPr>
        </p:nvGraphicFramePr>
        <p:xfrm>
          <a:off x="1164981" y="3065228"/>
          <a:ext cx="10065238" cy="3794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6BB365-172A-FB4E-82FE-730D0D08657E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96" y="1628093"/>
            <a:ext cx="2401351" cy="24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Helvetica"/>
        <a:ea typeface="맑은 고딕"/>
        <a:cs typeface=""/>
      </a:majorFont>
      <a:minorFont>
        <a:latin typeface="Helvetica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6779</TotalTime>
  <Words>790</Words>
  <Application>Microsoft Macintosh PowerPoint</Application>
  <PresentationFormat>와이드스크린</PresentationFormat>
  <Paragraphs>279</Paragraphs>
  <Slides>38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Helvetica</vt:lpstr>
      <vt:lpstr>Mangal</vt:lpstr>
      <vt:lpstr>Arial</vt:lpstr>
      <vt:lpstr>Office 테마</vt:lpstr>
      <vt:lpstr>PowerPoint 프레젠테이션</vt:lpstr>
      <vt:lpstr>Problem statement</vt:lpstr>
      <vt:lpstr>Others are guessing, not detecting!</vt:lpstr>
      <vt:lpstr>Others are guessing, not detecting!</vt:lpstr>
      <vt:lpstr>Design goals</vt:lpstr>
      <vt:lpstr>Design goals</vt:lpstr>
      <vt:lpstr>Design goals</vt:lpstr>
      <vt:lpstr>Design goals</vt:lpstr>
      <vt:lpstr>Our solution</vt:lpstr>
      <vt:lpstr>Detailed solution design</vt:lpstr>
      <vt:lpstr>Client workers</vt:lpstr>
      <vt:lpstr>Client workers</vt:lpstr>
      <vt:lpstr>Inspection</vt:lpstr>
      <vt:lpstr>Inspection</vt:lpstr>
      <vt:lpstr>Challenges</vt:lpstr>
      <vt:lpstr>Challenges</vt:lpstr>
      <vt:lpstr>System statistics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Execution Monitor</dc:title>
  <dc:creator>Kyungwon</dc:creator>
  <cp:lastModifiedBy>Microsoft Office 사용자</cp:lastModifiedBy>
  <cp:revision>393</cp:revision>
  <dcterms:created xsi:type="dcterms:W3CDTF">2018-09-07T07:17:46Z</dcterms:created>
  <dcterms:modified xsi:type="dcterms:W3CDTF">2018-11-30T01:12:32Z</dcterms:modified>
</cp:coreProperties>
</file>